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handoutMasterIdLst>
    <p:handoutMasterId r:id="rId25"/>
  </p:handoutMasterIdLst>
  <p:sldIdLst>
    <p:sldId id="256" r:id="rId2"/>
    <p:sldId id="308" r:id="rId3"/>
    <p:sldId id="301" r:id="rId4"/>
    <p:sldId id="309" r:id="rId5"/>
    <p:sldId id="270" r:id="rId6"/>
    <p:sldId id="260" r:id="rId7"/>
    <p:sldId id="295" r:id="rId8"/>
    <p:sldId id="269" r:id="rId9"/>
    <p:sldId id="267" r:id="rId10"/>
    <p:sldId id="296" r:id="rId11"/>
    <p:sldId id="300" r:id="rId12"/>
    <p:sldId id="310" r:id="rId13"/>
    <p:sldId id="297" r:id="rId14"/>
    <p:sldId id="299" r:id="rId15"/>
    <p:sldId id="298" r:id="rId16"/>
    <p:sldId id="307" r:id="rId17"/>
    <p:sldId id="302" r:id="rId18"/>
    <p:sldId id="303" r:id="rId19"/>
    <p:sldId id="304" r:id="rId20"/>
    <p:sldId id="305" r:id="rId21"/>
    <p:sldId id="306" r:id="rId22"/>
    <p:sldId id="26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22" autoAdjust="0"/>
    <p:restoredTop sz="96500" autoAdjust="0"/>
  </p:normalViewPr>
  <p:slideViewPr>
    <p:cSldViewPr>
      <p:cViewPr>
        <p:scale>
          <a:sx n="60" d="100"/>
          <a:sy n="60" d="100"/>
        </p:scale>
        <p:origin x="-1662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3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9" d="100"/>
          <a:sy n="39" d="100"/>
        </p:scale>
        <p:origin x="-223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D1B523-B023-4DA2-B34F-8D98A8A433C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D9A60-02BB-493E-B643-0465C2D0DF5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791053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6E63B-DA96-453D-AE80-36090BBA1177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911381-0C1E-4766-AC21-F4982C706B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0971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F04E92-34A6-46F7-836B-C0820A601CE5}" type="datetimeFigureOut">
              <a:rPr lang="ru-RU" smtClean="0"/>
              <a:pPr/>
              <a:t>22.04.2018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84B5D40-4506-4009-9182-D792047410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gif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457200" y="5733256"/>
            <a:ext cx="8305800" cy="86409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8305800" cy="108012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b="1" i="1" dirty="0" smtClean="0">
                <a:solidFill>
                  <a:schemeClr val="tx1">
                    <a:lumMod val="95000"/>
                  </a:schemeClr>
                </a:solidFill>
              </a:rPr>
              <a:t>Духовно-нравственное воспитание и формирование культуры поведения детей дошкольного возраста</a:t>
            </a:r>
            <a:endParaRPr lang="ru-RU" sz="3600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26" name="Picture 2" descr="C:\Users\Оля\Desktop\5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143248"/>
            <a:ext cx="5200650" cy="3257550"/>
          </a:xfrm>
          <a:prstGeom prst="rect">
            <a:avLst/>
          </a:prstGeom>
          <a:noFill/>
        </p:spPr>
      </p:pic>
      <p:pic>
        <p:nvPicPr>
          <p:cNvPr id="5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142852"/>
            <a:ext cx="9146761" cy="6572296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6000">
    <p:wedge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20080"/>
          </a:xfrm>
        </p:spPr>
        <p:txBody>
          <a:bodyPr/>
          <a:lstStyle/>
          <a:p>
            <a:pPr algn="ctr"/>
            <a:r>
              <a:rPr lang="ru-RU" sz="32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Компоненты культуры поведения: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91264" cy="4572000"/>
          </a:xfrm>
        </p:spPr>
        <p:txBody>
          <a:bodyPr/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/>
              <a:t>к</a:t>
            </a:r>
            <a:r>
              <a:rPr lang="ru-RU" b="1" dirty="0" smtClean="0"/>
              <a:t>ультурно-гигиенические                            </a:t>
            </a:r>
            <a:endParaRPr lang="ru-RU" b="1" dirty="0"/>
          </a:p>
          <a:p>
            <a:pPr marL="0" indent="0">
              <a:buNone/>
            </a:pPr>
            <a:r>
              <a:rPr lang="ru-RU" b="1" dirty="0"/>
              <a:t>н</a:t>
            </a:r>
            <a:r>
              <a:rPr lang="ru-RU" b="1" dirty="0" smtClean="0"/>
              <a:t>авыки                                               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</a:t>
            </a:r>
            <a:r>
              <a:rPr lang="ru-RU" b="1" dirty="0" smtClean="0"/>
              <a:t>культура деятельности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b="1" dirty="0" smtClean="0"/>
              <a:t>культура общения              </a:t>
            </a:r>
          </a:p>
          <a:p>
            <a:pPr marL="0" indent="0" algn="ctr">
              <a:buNone/>
            </a:pPr>
            <a:r>
              <a:rPr lang="ru-RU" dirty="0"/>
              <a:t> </a:t>
            </a:r>
          </a:p>
        </p:txBody>
      </p:sp>
      <p:sp>
        <p:nvSpPr>
          <p:cNvPr id="7" name="Выгнутая вверх стрелка 6"/>
          <p:cNvSpPr/>
          <p:nvPr/>
        </p:nvSpPr>
        <p:spPr>
          <a:xfrm rot="2032570">
            <a:off x="4856403" y="1932803"/>
            <a:ext cx="1656184" cy="1008112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 rot="5400000">
            <a:off x="5927422" y="4235520"/>
            <a:ext cx="1451106" cy="846178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12805188">
            <a:off x="1115476" y="4045489"/>
            <a:ext cx="1694161" cy="799319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1"/>
            <a:ext cx="928690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38456068"/>
      </p:ext>
    </p:extLst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14290"/>
            <a:ext cx="8229600" cy="23574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kern="0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/>
            </a:r>
            <a:br>
              <a:rPr lang="ru-RU" sz="3600" b="1" kern="0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</a:br>
            <a:r>
              <a:rPr lang="ru-RU" sz="3600" b="1" kern="0" dirty="0" smtClean="0">
                <a:solidFill>
                  <a:schemeClr val="tx1"/>
                </a:solidFill>
                <a:latin typeface="+mn-lt"/>
                <a:cs typeface="Arial"/>
              </a:rPr>
              <a:t/>
            </a:r>
            <a:br>
              <a:rPr lang="ru-RU" sz="3600" b="1" kern="0" dirty="0" smtClean="0">
                <a:solidFill>
                  <a:schemeClr val="tx1"/>
                </a:solidFill>
                <a:latin typeface="+mn-lt"/>
                <a:cs typeface="Arial"/>
              </a:rPr>
            </a:br>
            <a:r>
              <a:rPr lang="ru-RU" sz="3600" b="1" kern="0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Культурно-гигиенические </a:t>
            </a:r>
            <a:r>
              <a:rPr lang="ru-RU" sz="36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навыки и привычки:</a:t>
            </a:r>
            <a:r>
              <a:rPr lang="ru-RU" sz="3200" b="1" kern="0" spc="0" dirty="0">
                <a:ln>
                  <a:noFill/>
                </a:ln>
                <a:solidFill>
                  <a:srgbClr val="FFFFFF"/>
                </a:solidFill>
                <a:effectLst/>
                <a:latin typeface="Tahoma"/>
                <a:cs typeface="Arial"/>
              </a:rPr>
              <a:t/>
            </a:r>
            <a:br>
              <a:rPr lang="ru-RU" sz="3200" b="1" kern="0" spc="0" dirty="0">
                <a:ln>
                  <a:noFill/>
                </a:ln>
                <a:solidFill>
                  <a:srgbClr val="FFFFFF"/>
                </a:solidFill>
                <a:effectLst/>
                <a:latin typeface="Tahoma"/>
                <a:cs typeface="Arial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435280" cy="4572000"/>
          </a:xfrm>
        </p:spPr>
        <p:txBody>
          <a:bodyPr/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endParaRPr lang="ru-RU" sz="2400" kern="0" dirty="0" smtClean="0">
              <a:cs typeface="Arial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 smtClean="0">
                <a:cs typeface="Arial"/>
              </a:rPr>
              <a:t>- </a:t>
            </a:r>
            <a:r>
              <a:rPr lang="ru-RU" sz="2400" kern="0" dirty="0">
                <a:cs typeface="Arial"/>
              </a:rPr>
              <a:t>самостоятельность в обслуживании;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- необходимость опрятности, содержание в чистоте лица и тела;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- правила поведения за </a:t>
            </a:r>
            <a:r>
              <a:rPr lang="ru-RU" sz="2400" kern="0" dirty="0" smtClean="0">
                <a:cs typeface="Arial"/>
              </a:rPr>
              <a:t>столом.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endParaRPr lang="ru-RU" sz="2400" kern="0" dirty="0">
              <a:cs typeface="Arial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endParaRPr lang="ru-RU" sz="2400" kern="0" dirty="0" smtClean="0">
              <a:cs typeface="Arial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000" b="1" dirty="0" smtClean="0">
              <a:cs typeface="Arial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000" b="1" dirty="0" smtClean="0">
                <a:cs typeface="Arial" charset="0"/>
              </a:rPr>
              <a:t>Дети </a:t>
            </a:r>
            <a:r>
              <a:rPr lang="ru-RU" sz="2000" b="1" dirty="0">
                <a:cs typeface="Arial" charset="0"/>
              </a:rPr>
              <a:t>должны понимать, что в соблюдении этих правил проявляется уважение к окружающим, о том, что неряшливый человек, не умеющий следить за собой, своей внешностью, поступками, как правило, небрежен в работе.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endParaRPr lang="ru-RU" sz="2400" kern="0" dirty="0">
              <a:cs typeface="Arial"/>
            </a:endParaRPr>
          </a:p>
          <a:p>
            <a:endParaRPr lang="ru-RU" dirty="0"/>
          </a:p>
        </p:txBody>
      </p:sp>
      <p:pic>
        <p:nvPicPr>
          <p:cNvPr id="5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809" y="0"/>
            <a:ext cx="9342809" cy="6627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54093628"/>
      </p:ext>
    </p:extLst>
  </p:cSld>
  <p:clrMapOvr>
    <a:masterClrMapping/>
  </p:clrMapOvr>
  <p:transition advTm="15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Оля\Desktop\мама\IMG_20180319_150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786190"/>
            <a:ext cx="4357686" cy="2729647"/>
          </a:xfrm>
          <a:prstGeom prst="rect">
            <a:avLst/>
          </a:prstGeom>
          <a:noFill/>
        </p:spPr>
      </p:pic>
      <p:pic>
        <p:nvPicPr>
          <p:cNvPr id="1028" name="Picture 4" descr="C:\Users\Оля\Desktop\мама\IMG_20180316_113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8657" y="642918"/>
            <a:ext cx="4405343" cy="2643206"/>
          </a:xfrm>
          <a:prstGeom prst="rect">
            <a:avLst/>
          </a:prstGeom>
          <a:noFill/>
        </p:spPr>
      </p:pic>
      <p:pic>
        <p:nvPicPr>
          <p:cNvPr id="1029" name="Picture 5" descr="C:\Users\Оля\Desktop\мама\IMG_20180316_1135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786190"/>
            <a:ext cx="4429156" cy="2657493"/>
          </a:xfrm>
          <a:prstGeom prst="rect">
            <a:avLst/>
          </a:prstGeom>
          <a:noFill/>
        </p:spPr>
      </p:pic>
      <p:pic>
        <p:nvPicPr>
          <p:cNvPr id="1030" name="Picture 6" descr="C:\Users\Оля\Desktop\мама\IMG_20180413_1552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642918"/>
            <a:ext cx="4405342" cy="2643206"/>
          </a:xfrm>
          <a:prstGeom prst="rect">
            <a:avLst/>
          </a:prstGeom>
          <a:noFill/>
        </p:spPr>
      </p:pic>
      <p:pic>
        <p:nvPicPr>
          <p:cNvPr id="10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14346" y="0"/>
            <a:ext cx="971556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068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Культура деятельности: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19256" cy="4572000"/>
          </a:xfrm>
        </p:spPr>
        <p:txBody>
          <a:bodyPr/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проявляется в поведении ребенка на занятиях, в играх, во время выполнения трудовых поручений;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- умение приготовить все необходимое;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- содержать в порядке место, где он трудится, занимается, играет;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- бережное отношение к игрушкам, вещам, </a:t>
            </a:r>
            <a:r>
              <a:rPr lang="ru-RU" sz="2400" kern="0" dirty="0" smtClean="0">
                <a:cs typeface="Arial"/>
              </a:rPr>
              <a:t>книгам.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endParaRPr lang="ru-RU" sz="2400" b="1" kern="0" dirty="0">
              <a:latin typeface="Tahoma"/>
              <a:cs typeface="Arial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2000" b="1" i="1" dirty="0" smtClean="0">
              <a:cs typeface="Arial" charset="0"/>
            </a:endParaRP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endParaRPr lang="ru-RU" sz="2400" b="1" kern="0" dirty="0">
              <a:latin typeface="Tahoma"/>
              <a:cs typeface="Arial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27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57473748"/>
      </p:ext>
    </p:extLst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96528" y="-285776"/>
            <a:ext cx="10026312" cy="7143776"/>
          </a:xfrm>
          <a:prstGeom prst="rect">
            <a:avLst/>
          </a:prstGeom>
          <a:noFill/>
        </p:spPr>
      </p:pic>
      <p:pic>
        <p:nvPicPr>
          <p:cNvPr id="2050" name="Picture 2" descr="C:\Users\Оля\Desktop\мама\IMG_20180405_163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357430"/>
            <a:ext cx="2928958" cy="1757375"/>
          </a:xfrm>
          <a:prstGeom prst="rect">
            <a:avLst/>
          </a:prstGeom>
          <a:noFill/>
        </p:spPr>
      </p:pic>
      <p:pic>
        <p:nvPicPr>
          <p:cNvPr id="2051" name="Picture 3" descr="C:\Users\Оля\Desktop\мама\IMG_20180323_1020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0"/>
            <a:ext cx="4071934" cy="2443161"/>
          </a:xfrm>
          <a:prstGeom prst="rect">
            <a:avLst/>
          </a:prstGeom>
          <a:noFill/>
        </p:spPr>
      </p:pic>
      <p:pic>
        <p:nvPicPr>
          <p:cNvPr id="2052" name="Picture 4" descr="C:\Users\Оля\Desktop\мама\IMG_20180316_1551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4143380"/>
            <a:ext cx="4048153" cy="2428892"/>
          </a:xfrm>
          <a:prstGeom prst="rect">
            <a:avLst/>
          </a:prstGeom>
          <a:noFill/>
        </p:spPr>
      </p:pic>
      <p:pic>
        <p:nvPicPr>
          <p:cNvPr id="2053" name="Picture 5" descr="C:\Users\Оля\Desktop\мама\IMG_20171024_1605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3929066"/>
            <a:ext cx="3214678" cy="2555257"/>
          </a:xfrm>
          <a:prstGeom prst="rect">
            <a:avLst/>
          </a:prstGeom>
          <a:noFill/>
        </p:spPr>
      </p:pic>
      <p:pic>
        <p:nvPicPr>
          <p:cNvPr id="2054" name="Picture 6" descr="C:\Users\Оля\Desktop\мама\IMG_20171019_15575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0"/>
            <a:ext cx="3809984" cy="2285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12317090"/>
      </p:ext>
    </p:extLst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50912"/>
          </a:xfrm>
        </p:spPr>
        <p:txBody>
          <a:bodyPr/>
          <a:lstStyle/>
          <a:p>
            <a:pPr algn="ctr"/>
            <a:r>
              <a:rPr lang="ru-RU" sz="32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Культура общения: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844824"/>
            <a:ext cx="8219256" cy="4572000"/>
          </a:xfrm>
        </p:spPr>
        <p:txBody>
          <a:bodyPr/>
          <a:lstStyle/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предусматривает выполнение ребенком норм и правил общения со взрослыми и сверстниками: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- быть вежливым, называть взрослого по имени и отчеству;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- обращаться с просьбой, отвечать развернутой фразой;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- в разговоре уметь смотреть на собеседника, говорить приветливо, не перебивать разговор, если он не закончен, не перебивать старших;</a:t>
            </a:r>
          </a:p>
          <a:p>
            <a:pPr lv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Font typeface="Arial" pitchFamily="34" charset="0"/>
              <a:buChar char="•"/>
            </a:pPr>
            <a:r>
              <a:rPr lang="ru-RU" sz="2400" kern="0" dirty="0">
                <a:cs typeface="Arial"/>
              </a:rPr>
              <a:t>- использование соответствующего словарного запаса и форм обращения.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809" y="0"/>
            <a:ext cx="9485717" cy="6627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78107746"/>
      </p:ext>
    </p:extLst>
  </p:cSld>
  <p:clrMapOvr>
    <a:masterClrMapping/>
  </p:clrMapOvr>
  <p:transition advTm="15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36" y="-285776"/>
            <a:ext cx="10069767" cy="7358114"/>
          </a:xfrm>
          <a:prstGeom prst="rect">
            <a:avLst/>
          </a:prstGeom>
          <a:noFill/>
        </p:spPr>
      </p:pic>
      <p:pic>
        <p:nvPicPr>
          <p:cNvPr id="3074" name="Picture 2" descr="C:\Users\Оля\Desktop\мама\IMG_20180209_1047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535418"/>
            <a:ext cx="3286116" cy="2236327"/>
          </a:xfrm>
          <a:prstGeom prst="rect">
            <a:avLst/>
          </a:prstGeom>
          <a:noFill/>
        </p:spPr>
      </p:pic>
      <p:pic>
        <p:nvPicPr>
          <p:cNvPr id="3075" name="Picture 3" descr="C:\Users\Оля\Desktop\мама\IMG_20180213_1515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771544"/>
            <a:ext cx="3357554" cy="2014533"/>
          </a:xfrm>
          <a:prstGeom prst="rect">
            <a:avLst/>
          </a:prstGeom>
          <a:noFill/>
        </p:spPr>
      </p:pic>
      <p:pic>
        <p:nvPicPr>
          <p:cNvPr id="1026" name="Picture 2" descr="H:\TiZ-W6KkZf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4143380"/>
            <a:ext cx="3866962" cy="2357390"/>
          </a:xfrm>
          <a:prstGeom prst="rect">
            <a:avLst/>
          </a:prstGeom>
          <a:noFill/>
        </p:spPr>
      </p:pic>
      <p:pic>
        <p:nvPicPr>
          <p:cNvPr id="1028" name="Picture 4" descr="H:\детсад фотки\LLSnmR6g8A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800000" flipV="1">
            <a:off x="5255740" y="4143379"/>
            <a:ext cx="3888258" cy="2500331"/>
          </a:xfrm>
          <a:prstGeom prst="rect">
            <a:avLst/>
          </a:prstGeom>
          <a:noFill/>
        </p:spPr>
      </p:pic>
      <p:pic>
        <p:nvPicPr>
          <p:cNvPr id="1029" name="Picture 5" descr="H:\детсад фотки\QRE0ci-cWc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54" y="357166"/>
            <a:ext cx="2571768" cy="37697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64229190"/>
      </p:ext>
    </p:extLst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pPr algn="ctr"/>
            <a:r>
              <a:rPr lang="ru-RU" sz="32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Игра - как основной вид деятельности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91264" cy="4572000"/>
          </a:xfrm>
        </p:spPr>
        <p:txBody>
          <a:bodyPr/>
          <a:lstStyle/>
          <a:p>
            <a:pPr marL="0" lvl="0" indent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None/>
            </a:pPr>
            <a:endParaRPr lang="ru-RU" sz="2400" u="sng" kern="0" dirty="0" smtClean="0">
              <a:cs typeface="Arial"/>
            </a:endParaRPr>
          </a:p>
          <a:p>
            <a:pPr marL="0" lvl="0" indent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None/>
            </a:pPr>
            <a:endParaRPr lang="ru-RU" sz="2400" u="sng" kern="0" dirty="0">
              <a:cs typeface="Arial"/>
            </a:endParaRPr>
          </a:p>
          <a:p>
            <a:pPr marL="0" lvl="0" indent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None/>
            </a:pPr>
            <a:r>
              <a:rPr lang="ru-RU" sz="2400" u="sng" kern="0" dirty="0" smtClean="0">
                <a:cs typeface="Arial"/>
              </a:rPr>
              <a:t>Игра</a:t>
            </a:r>
            <a:r>
              <a:rPr lang="ru-RU" sz="2400" kern="0" dirty="0" smtClean="0">
                <a:cs typeface="Arial"/>
              </a:rPr>
              <a:t> - </a:t>
            </a:r>
            <a:r>
              <a:rPr lang="ru-RU" sz="2400" kern="0" dirty="0">
                <a:cs typeface="Arial"/>
              </a:rPr>
              <a:t>одно из наиболее эффективных средств</a:t>
            </a:r>
          </a:p>
          <a:p>
            <a:pPr marL="0" lvl="0" indent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None/>
            </a:pPr>
            <a:r>
              <a:rPr lang="ru-RU" sz="2400" kern="0" dirty="0">
                <a:cs typeface="Arial"/>
              </a:rPr>
              <a:t>формирования культуры поведения.</a:t>
            </a:r>
          </a:p>
          <a:p>
            <a:pPr marL="0" lvl="0" indent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99CC"/>
              </a:buClr>
              <a:buSzPct val="75000"/>
              <a:buNone/>
            </a:pPr>
            <a:r>
              <a:rPr lang="ru-RU" sz="2400" kern="0" dirty="0">
                <a:cs typeface="Arial"/>
              </a:rPr>
              <a:t> Она, как способ познания окружающего мира, дает ребенку в яркой, доступной и интересной форме представления о том, как принято себя вести в той или иной ситуации, заставляет задуматься над своими поведенческими </a:t>
            </a:r>
            <a:r>
              <a:rPr lang="ru-RU" sz="2400" kern="0" dirty="0" smtClean="0">
                <a:cs typeface="Arial"/>
              </a:rPr>
              <a:t>манерами</a:t>
            </a:r>
            <a:r>
              <a:rPr lang="ru-RU" sz="2400" b="1" kern="0" dirty="0">
                <a:cs typeface="Arial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8809" y="0"/>
            <a:ext cx="9557155" cy="6627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20152709"/>
      </p:ext>
    </p:extLst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285776"/>
            <a:ext cx="10171482" cy="7143776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2052" name="Picture 4" descr="C:\Users\Оля\Desktop\мама\фото\IMG_12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214290"/>
            <a:ext cx="3441224" cy="2922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C:\Users\Оля\Desktop\мама\Репка\DSC_01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5143536" cy="2893239"/>
          </a:xfrm>
          <a:prstGeom prst="rect">
            <a:avLst/>
          </a:prstGeom>
          <a:noFill/>
        </p:spPr>
      </p:pic>
      <p:pic>
        <p:nvPicPr>
          <p:cNvPr id="4099" name="Picture 3" descr="C:\Users\Оля\Desktop\мама\Репка\DSC_01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48" y="3429000"/>
            <a:ext cx="3857652" cy="2928958"/>
          </a:xfrm>
          <a:prstGeom prst="rect">
            <a:avLst/>
          </a:prstGeom>
          <a:noFill/>
        </p:spPr>
      </p:pic>
      <p:pic>
        <p:nvPicPr>
          <p:cNvPr id="4103" name="Picture 7" descr="C:\Users\Оля\Desktop\мама\Репка\DSC_008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1" y="3357562"/>
            <a:ext cx="5000661" cy="3000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0489134"/>
      </p:ext>
    </p:extLst>
  </p:cSld>
  <p:clrMapOvr>
    <a:masterClrMapping/>
  </p:clrMapOvr>
  <p:transition advTm="1500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63272" cy="2160240"/>
          </a:xfrm>
        </p:spPr>
        <p:txBody>
          <a:bodyPr>
            <a:noAutofit/>
          </a:bodyPr>
          <a:lstStyle/>
          <a:p>
            <a:pPr algn="ctr"/>
            <a:r>
              <a:rPr lang="ru-RU" sz="28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Эффективным методом уточнения </a:t>
            </a:r>
            <a:r>
              <a:rPr lang="ru-RU" sz="2800" b="1" kern="0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духовно-нравственных </a:t>
            </a:r>
            <a:r>
              <a:rPr lang="ru-RU" sz="28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представлений </a:t>
            </a:r>
            <a:r>
              <a:rPr lang="ru-RU" sz="2800" b="1" kern="0" spc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дошкольников </a:t>
            </a:r>
            <a:r>
              <a:rPr lang="ru-RU" sz="28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является </a:t>
            </a:r>
            <a:br>
              <a:rPr lang="ru-RU" sz="28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</a:br>
            <a:r>
              <a:rPr lang="ru-RU" sz="2800" b="1" u="sng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этическая беседа.</a:t>
            </a:r>
            <a:r>
              <a:rPr lang="ru-RU" sz="28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 </a:t>
            </a:r>
            <a:br>
              <a:rPr lang="ru-RU" sz="28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</a:b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3212976"/>
            <a:ext cx="8219256" cy="3459088"/>
          </a:xfrm>
        </p:spPr>
        <p:txBody>
          <a:bodyPr/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i="1" u="sng" dirty="0">
                <a:cs typeface="Arial" charset="0"/>
              </a:rPr>
              <a:t>Главная цель</a:t>
            </a:r>
            <a:r>
              <a:rPr lang="ru-RU" sz="2400" dirty="0">
                <a:cs typeface="Arial" charset="0"/>
              </a:rPr>
              <a:t> этических бесед заключается в том, чтобы сформировать у ребенка нравственные мотивы поведения, которыми он мог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2400" dirty="0">
                <a:cs typeface="Arial" charset="0"/>
              </a:rPr>
              <a:t>бы руководствоваться в своих поступках. </a:t>
            </a:r>
          </a:p>
          <a:p>
            <a:endParaRPr lang="ru-RU" dirty="0"/>
          </a:p>
        </p:txBody>
      </p:sp>
      <p:pic>
        <p:nvPicPr>
          <p:cNvPr id="4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214338"/>
            <a:ext cx="9572692" cy="6842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13149143"/>
      </p:ext>
    </p:extLst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Актуальность: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Предпринятые на сегодняшний день попытки</a:t>
            </a:r>
          </a:p>
          <a:p>
            <a:pPr>
              <a:buNone/>
            </a:pPr>
            <a:r>
              <a:rPr lang="ru-RU" dirty="0" smtClean="0"/>
              <a:t>воспитания духовно-нравственной личности</a:t>
            </a:r>
          </a:p>
          <a:p>
            <a:pPr>
              <a:buNone/>
            </a:pPr>
            <a:r>
              <a:rPr lang="ru-RU" dirty="0" smtClean="0"/>
              <a:t>показывают, что самым слабым, местом в этой</a:t>
            </a:r>
          </a:p>
          <a:p>
            <a:pPr>
              <a:buNone/>
            </a:pPr>
            <a:r>
              <a:rPr lang="ru-RU" dirty="0" smtClean="0"/>
              <a:t>деятельности является семья. Многим родителям</a:t>
            </a:r>
          </a:p>
          <a:p>
            <a:pPr>
              <a:buNone/>
            </a:pPr>
            <a:r>
              <a:rPr lang="ru-RU" dirty="0" smtClean="0"/>
              <a:t>просто неизвестно, что именно в дошкольном</a:t>
            </a:r>
          </a:p>
          <a:p>
            <a:pPr>
              <a:buNone/>
            </a:pPr>
            <a:r>
              <a:rPr lang="ru-RU" dirty="0" smtClean="0"/>
              <a:t>возрасте происходит усвоение социальных норм,</a:t>
            </a:r>
          </a:p>
          <a:p>
            <a:pPr>
              <a:buNone/>
            </a:pPr>
            <a:r>
              <a:rPr lang="ru-RU" dirty="0" smtClean="0"/>
              <a:t>моральных требований и образцов поведения на основе</a:t>
            </a:r>
          </a:p>
          <a:p>
            <a:pPr>
              <a:buNone/>
            </a:pPr>
            <a:r>
              <a:rPr lang="ru-RU" dirty="0" smtClean="0"/>
              <a:t>подражания. Поэтому необходимо помочь родителям</a:t>
            </a:r>
          </a:p>
          <a:p>
            <a:pPr>
              <a:buNone/>
            </a:pPr>
            <a:r>
              <a:rPr lang="ru-RU" dirty="0" smtClean="0"/>
              <a:t>осознать (не навязывая), что в первую очередь в семье</a:t>
            </a:r>
          </a:p>
          <a:p>
            <a:pPr>
              <a:buNone/>
            </a:pPr>
            <a:r>
              <a:rPr lang="ru-RU" dirty="0" smtClean="0"/>
              <a:t>должны сохраняться и передаваться нравственные</a:t>
            </a:r>
          </a:p>
          <a:p>
            <a:pPr>
              <a:buNone/>
            </a:pPr>
            <a:r>
              <a:rPr lang="ru-RU" dirty="0" smtClean="0"/>
              <a:t>духовные ценности и обычаи, чтимые и почитаемые</a:t>
            </a:r>
          </a:p>
          <a:p>
            <a:pPr>
              <a:buNone/>
            </a:pPr>
            <a:r>
              <a:rPr lang="ru-RU" dirty="0" smtClean="0"/>
              <a:t>предками, и что именно родители ответственны за</a:t>
            </a:r>
          </a:p>
          <a:p>
            <a:pPr>
              <a:buNone/>
            </a:pPr>
            <a:r>
              <a:rPr lang="ru-RU" dirty="0" smtClean="0"/>
              <a:t>воспитание детей.</a:t>
            </a:r>
          </a:p>
          <a:p>
            <a:endParaRPr lang="ru-RU" dirty="0"/>
          </a:p>
        </p:txBody>
      </p:sp>
      <p:pic>
        <p:nvPicPr>
          <p:cNvPr id="1026" name="Picture 2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36" cy="6572295"/>
          </a:xfrm>
          <a:prstGeom prst="rect">
            <a:avLst/>
          </a:prstGeom>
          <a:noFill/>
        </p:spPr>
      </p:pic>
    </p:spTree>
  </p:cSld>
  <p:clrMapOvr>
    <a:masterClrMapping/>
  </p:clrMapOvr>
  <p:transition advTm="15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350" y="116632"/>
            <a:ext cx="8229600" cy="972344"/>
          </a:xfrm>
        </p:spPr>
        <p:txBody>
          <a:bodyPr/>
          <a:lstStyle/>
          <a:p>
            <a:pPr algn="ctr"/>
            <a:r>
              <a:rPr lang="ru-RU" sz="3200" b="1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Беседы:</a:t>
            </a:r>
            <a:r>
              <a:rPr lang="ru-RU" sz="4000" kern="0" spc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cs typeface="Arial"/>
              </a:rPr>
              <a:t> 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2" descr="C:\Documents and Settings\ННП\Local Settings\Application Data\Microsoft\CD Burning\davajte-zhit-druzhno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1196752"/>
            <a:ext cx="2447925" cy="1903412"/>
          </a:xfrm>
        </p:spPr>
      </p:pic>
      <p:pic>
        <p:nvPicPr>
          <p:cNvPr id="6" name="Picture 10" descr="978-5-699-38569-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35896" y="1448690"/>
            <a:ext cx="1917700" cy="2520950"/>
          </a:xfrm>
          <a:noFill/>
        </p:spPr>
      </p:pic>
      <p:pic>
        <p:nvPicPr>
          <p:cNvPr id="7" name="Picture 2" descr="C:\Documents and Settings\ННП\Local Settings\Application Data\Microsoft\CD Burning\druzhba9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88624"/>
            <a:ext cx="2555875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7" descr="7330698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744" y="3672872"/>
            <a:ext cx="25844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Documents and Settings\ННП\Local Settings\Application Data\Microsoft\CD Burning\druzhba18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508500"/>
            <a:ext cx="2520950" cy="189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0" descr="46245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33056"/>
            <a:ext cx="2519363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142852"/>
            <a:ext cx="9345570" cy="67151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09864871"/>
      </p:ext>
    </p:extLst>
  </p:cSld>
  <p:clrMapOvr>
    <a:masterClrMapping/>
  </p:clrMapOvr>
  <p:transition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800" b="1" dirty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+mn-lt"/>
              </a:rPr>
              <a:t>Семья –главный воспитатель </a:t>
            </a:r>
            <a:r>
              <a:rPr lang="ru-RU" sz="3800" b="1" dirty="0" err="1" smtClean="0">
                <a:ln w="3200">
                  <a:solidFill>
                    <a:srgbClr val="FEFAC9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tx1"/>
                </a:solidFill>
                <a:latin typeface="+mn-lt"/>
              </a:rPr>
              <a:t>духовно-нравственности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435280" cy="4395192"/>
          </a:xfrm>
        </p:spPr>
        <p:txBody>
          <a:bodyPr/>
          <a:lstStyle/>
          <a:p>
            <a:pPr marL="0" lvl="0" indent="0">
              <a:buClr>
                <a:srgbClr val="F3A447"/>
              </a:buClr>
              <a:buNone/>
            </a:pPr>
            <a:r>
              <a:rPr lang="ru-RU" sz="2400" dirty="0"/>
              <a:t>Основы </a:t>
            </a:r>
            <a:r>
              <a:rPr lang="ru-RU" sz="2400" dirty="0" err="1" smtClean="0"/>
              <a:t>духовно-нравственности</a:t>
            </a:r>
            <a:r>
              <a:rPr lang="ru-RU" sz="2400" dirty="0" smtClean="0"/>
              <a:t> </a:t>
            </a:r>
            <a:r>
              <a:rPr lang="ru-RU" sz="2400" dirty="0"/>
              <a:t>закладываются прежде всего в семье. Именно в семье дети приобретают первые знания и понятия о жизни, людях, их взаимоотношениях друг с другом. В семье ребёнок получает информацию о событиях, происходящих в окружающем мире и их оценку из уст родителей и </a:t>
            </a:r>
            <a:r>
              <a:rPr lang="ru-RU" sz="2400" dirty="0" smtClean="0"/>
              <a:t>старших.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933056"/>
            <a:ext cx="3600400" cy="2664296"/>
          </a:xfrm>
          <a:prstGeom prst="rect">
            <a:avLst/>
          </a:prstGeom>
        </p:spPr>
      </p:pic>
      <p:pic>
        <p:nvPicPr>
          <p:cNvPr id="6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14338"/>
            <a:ext cx="9429784" cy="7072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77131689"/>
      </p:ext>
    </p:extLst>
  </p:cSld>
  <p:clrMapOvr>
    <a:masterClrMapping/>
  </p:clrMapOvr>
  <p:transition advTm="1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4294967295"/>
          </p:nvPr>
        </p:nvSpPr>
        <p:spPr>
          <a:xfrm>
            <a:off x="0" y="1524000"/>
            <a:ext cx="7689850" cy="4572000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</a:t>
            </a:r>
          </a:p>
          <a:p>
            <a:pPr>
              <a:buNone/>
            </a:pPr>
            <a:endParaRPr lang="ru-RU" dirty="0"/>
          </a:p>
          <a:p>
            <a:pPr algn="ctr">
              <a:buNone/>
            </a:pPr>
            <a:r>
              <a:rPr lang="ru-RU" dirty="0" smtClean="0"/>
              <a:t> </a:t>
            </a:r>
            <a:r>
              <a:rPr lang="ru-RU" sz="4400" dirty="0" smtClean="0"/>
              <a:t>Спасибо за внимание!!!</a:t>
            </a:r>
          </a:p>
          <a:p>
            <a:pPr>
              <a:buNone/>
            </a:pPr>
            <a:endParaRPr lang="ru-RU" sz="4400" dirty="0" smtClean="0"/>
          </a:p>
          <a:p>
            <a:pPr>
              <a:buNone/>
            </a:pPr>
            <a:endParaRPr lang="ru-RU" sz="4400" dirty="0"/>
          </a:p>
        </p:txBody>
      </p:sp>
      <p:pic>
        <p:nvPicPr>
          <p:cNvPr id="3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52"/>
            <a:ext cx="9025246" cy="6484983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Духовно-нравственное воспитание в детском</a:t>
            </a:r>
          </a:p>
          <a:p>
            <a:pPr>
              <a:buNone/>
            </a:pPr>
            <a:r>
              <a:rPr lang="ru-RU" b="1" dirty="0" smtClean="0"/>
              <a:t>саду</a:t>
            </a:r>
            <a:r>
              <a:rPr lang="ru-RU" dirty="0" smtClean="0"/>
              <a:t> является неотъемлемой частью</a:t>
            </a:r>
          </a:p>
          <a:p>
            <a:pPr>
              <a:buNone/>
            </a:pPr>
            <a:r>
              <a:rPr lang="ru-RU" dirty="0" smtClean="0"/>
              <a:t>всестороннего воспитания ребенка, необходимой</a:t>
            </a:r>
          </a:p>
          <a:p>
            <a:pPr>
              <a:buNone/>
            </a:pPr>
            <a:r>
              <a:rPr lang="ru-RU" dirty="0" smtClean="0"/>
              <a:t>предпосылкой возрождения отечественной</a:t>
            </a:r>
          </a:p>
          <a:p>
            <a:pPr>
              <a:buNone/>
            </a:pPr>
            <a:r>
              <a:rPr lang="ru-RU" dirty="0" smtClean="0"/>
              <a:t>культуры; качественно новой ступенью духовно</a:t>
            </a:r>
          </a:p>
          <a:p>
            <a:pPr>
              <a:buNone/>
            </a:pPr>
            <a:r>
              <a:rPr lang="ru-RU" dirty="0" smtClean="0"/>
              <a:t>нравственного воспитания в детском саду</a:t>
            </a:r>
          </a:p>
          <a:p>
            <a:pPr>
              <a:buNone/>
            </a:pPr>
            <a:r>
              <a:rPr lang="ru-RU" dirty="0" smtClean="0"/>
              <a:t>является интеграция его содержания в</a:t>
            </a:r>
          </a:p>
          <a:p>
            <a:pPr>
              <a:buNone/>
            </a:pPr>
            <a:r>
              <a:rPr lang="ru-RU" dirty="0" smtClean="0"/>
              <a:t>повседневную жизнь детей, во все виды детской</a:t>
            </a:r>
          </a:p>
          <a:p>
            <a:pPr>
              <a:buNone/>
            </a:pPr>
            <a:r>
              <a:rPr lang="ru-RU" dirty="0" smtClean="0"/>
              <a:t>деятельности и традиционные методики</a:t>
            </a:r>
          </a:p>
          <a:p>
            <a:pPr>
              <a:buNone/>
            </a:pPr>
            <a:r>
              <a:rPr lang="ru-RU" dirty="0" smtClean="0"/>
              <a:t>дошкольного образования.</a:t>
            </a:r>
            <a:endParaRPr lang="ru-RU" dirty="0"/>
          </a:p>
        </p:txBody>
      </p:sp>
      <p:pic>
        <p:nvPicPr>
          <p:cNvPr id="2050" name="Picture 2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860" y="0"/>
            <a:ext cx="9016140" cy="6572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25584030"/>
      </p:ext>
    </p:extLst>
  </p:cSld>
  <p:clrMapOvr>
    <a:masterClrMapping/>
  </p:clrMapOvr>
  <p:transition advTm="20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Детство</a:t>
            </a:r>
            <a:r>
              <a:rPr lang="ru-RU" dirty="0" smtClean="0"/>
              <a:t> – время развития всех сил человека, как</a:t>
            </a:r>
          </a:p>
          <a:p>
            <a:pPr>
              <a:buNone/>
            </a:pPr>
            <a:r>
              <a:rPr lang="ru-RU" dirty="0" smtClean="0"/>
              <a:t>душевных, так и телесных, приобретение знаний</a:t>
            </a:r>
          </a:p>
          <a:p>
            <a:pPr>
              <a:buNone/>
            </a:pPr>
            <a:r>
              <a:rPr lang="ru-RU" dirty="0" smtClean="0"/>
              <a:t>об окружающем мире, образование нравственных</a:t>
            </a:r>
          </a:p>
          <a:p>
            <a:pPr>
              <a:buNone/>
            </a:pPr>
            <a:r>
              <a:rPr lang="ru-RU" dirty="0" smtClean="0"/>
              <a:t>навыков и привычек. В дошкольном возрасте</a:t>
            </a:r>
          </a:p>
          <a:p>
            <a:pPr>
              <a:buNone/>
            </a:pPr>
            <a:r>
              <a:rPr lang="ru-RU" dirty="0" smtClean="0"/>
              <a:t>происходит активное накопление нравственного</a:t>
            </a:r>
          </a:p>
          <a:p>
            <a:pPr>
              <a:buNone/>
            </a:pPr>
            <a:r>
              <a:rPr lang="ru-RU" dirty="0" smtClean="0"/>
              <a:t>опыта, и обращения к духовной жизни.</a:t>
            </a:r>
          </a:p>
          <a:p>
            <a:pPr>
              <a:buNone/>
            </a:pPr>
            <a:r>
              <a:rPr lang="ru-RU" dirty="0" smtClean="0"/>
              <a:t>Систематическое духовно-нравственное</a:t>
            </a:r>
          </a:p>
          <a:p>
            <a:pPr>
              <a:buNone/>
            </a:pPr>
            <a:r>
              <a:rPr lang="ru-RU" dirty="0" smtClean="0"/>
              <a:t>воспитание ребенка с первых лет жизни</a:t>
            </a:r>
          </a:p>
          <a:p>
            <a:pPr>
              <a:buNone/>
            </a:pPr>
            <a:r>
              <a:rPr lang="ru-RU" dirty="0" smtClean="0"/>
              <a:t>обеспечивает его адекватное социальное развитие и</a:t>
            </a:r>
          </a:p>
          <a:p>
            <a:pPr>
              <a:buNone/>
            </a:pPr>
            <a:r>
              <a:rPr lang="ru-RU" dirty="0" smtClean="0"/>
              <a:t>гармоничное формирование личности.</a:t>
            </a:r>
          </a:p>
          <a:p>
            <a:endParaRPr lang="ru-RU" dirty="0"/>
          </a:p>
        </p:txBody>
      </p:sp>
      <p:pic>
        <p:nvPicPr>
          <p:cNvPr id="3074" name="Picture 2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01156" cy="6385763"/>
          </a:xfrm>
          <a:prstGeom prst="rect">
            <a:avLst/>
          </a:prstGeom>
          <a:noFill/>
        </p:spPr>
      </p:pic>
    </p:spTree>
  </p:cSld>
  <p:clrMapOvr>
    <a:masterClrMapping/>
  </p:clrMapOvr>
  <p:transition advTm="15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4294967295"/>
          </p:nvPr>
        </p:nvSpPr>
        <p:spPr>
          <a:xfrm>
            <a:off x="914400" y="333375"/>
            <a:ext cx="8229600" cy="573883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sz="2200" b="1" dirty="0" smtClean="0">
              <a:solidFill>
                <a:schemeClr val="tx1">
                  <a:lumMod val="95000"/>
                </a:schemeClr>
              </a:solidFill>
              <a:latin typeface="Constantia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2200" b="1" dirty="0" smtClean="0">
              <a:solidFill>
                <a:schemeClr val="tx1">
                  <a:lumMod val="95000"/>
                </a:schemeClr>
              </a:solidFill>
              <a:latin typeface="Constantia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endParaRPr lang="ru-RU" sz="2200" b="1" dirty="0" smtClean="0">
              <a:solidFill>
                <a:schemeClr val="tx1">
                  <a:lumMod val="95000"/>
                </a:schemeClr>
              </a:solidFill>
              <a:latin typeface="Constantia" pitchFamily="18" charset="0"/>
              <a:ea typeface="+mj-ea"/>
              <a:cs typeface="Times New Roman" pitchFamily="18" charset="0"/>
            </a:endParaRPr>
          </a:p>
          <a:p>
            <a:pPr>
              <a:buNone/>
            </a:pPr>
            <a:r>
              <a:rPr lang="ru-RU" sz="2200" b="1" dirty="0" smtClean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Воспитание</a:t>
            </a:r>
            <a:r>
              <a:rPr lang="ru-RU" sz="2200" dirty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 — целенаправленное формирование личности в </a:t>
            </a:r>
            <a:r>
              <a:rPr lang="ru-RU" sz="2200" dirty="0" smtClean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целях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подготовки </a:t>
            </a:r>
            <a:r>
              <a:rPr lang="ru-RU" sz="2200" dirty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её к участию в общественной и культурной жизни </a:t>
            </a:r>
            <a:r>
              <a:rPr lang="ru-RU" sz="2200" dirty="0" smtClean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в</a:t>
            </a:r>
          </a:p>
          <a:p>
            <a:pPr>
              <a:buNone/>
            </a:pPr>
            <a:r>
              <a:rPr lang="ru-RU" sz="2200" dirty="0" smtClean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соответствии </a:t>
            </a:r>
            <a:r>
              <a:rPr lang="ru-RU" sz="2200" dirty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с социокультурными нормативными моделями</a:t>
            </a:r>
            <a:r>
              <a:rPr lang="ru-RU" sz="2200" dirty="0" smtClean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500" dirty="0" smtClean="0">
                <a:solidFill>
                  <a:schemeClr val="tx1">
                    <a:lumMod val="95000"/>
                  </a:schemeClr>
                </a:solidFill>
                <a:latin typeface="Constantia" pitchFamily="18" charset="0"/>
                <a:ea typeface="+mj-ea"/>
                <a:cs typeface="Times New Roman" pitchFamily="18" charset="0"/>
              </a:rPr>
              <a:t>Виды воспитания.</a:t>
            </a:r>
          </a:p>
          <a:p>
            <a:r>
              <a:rPr lang="ru-RU" dirty="0" smtClean="0">
                <a:latin typeface="Constantia" pitchFamily="18" charset="0"/>
              </a:rPr>
              <a:t>Умственное</a:t>
            </a:r>
          </a:p>
          <a:p>
            <a:r>
              <a:rPr lang="ru-RU" dirty="0" smtClean="0">
                <a:latin typeface="Constantia" pitchFamily="18" charset="0"/>
              </a:rPr>
              <a:t>Экологическое</a:t>
            </a:r>
          </a:p>
          <a:p>
            <a:r>
              <a:rPr lang="ru-RU" dirty="0" smtClean="0">
                <a:latin typeface="Constantia" pitchFamily="18" charset="0"/>
              </a:rPr>
              <a:t>Правовое</a:t>
            </a:r>
          </a:p>
          <a:p>
            <a:r>
              <a:rPr lang="ru-RU" dirty="0" smtClean="0">
                <a:latin typeface="Constantia" pitchFamily="18" charset="0"/>
              </a:rPr>
              <a:t>Эстетическое</a:t>
            </a:r>
          </a:p>
          <a:p>
            <a:r>
              <a:rPr lang="ru-RU" dirty="0" smtClean="0">
                <a:latin typeface="Constantia" pitchFamily="18" charset="0"/>
              </a:rPr>
              <a:t>Патриотическое</a:t>
            </a:r>
          </a:p>
          <a:p>
            <a:r>
              <a:rPr lang="ru-RU" dirty="0" smtClean="0">
                <a:latin typeface="Constantia" pitchFamily="18" charset="0"/>
              </a:rPr>
              <a:t>Трудовое</a:t>
            </a:r>
          </a:p>
          <a:p>
            <a:r>
              <a:rPr lang="ru-RU" dirty="0" smtClean="0">
                <a:latin typeface="Constantia" pitchFamily="18" charset="0"/>
              </a:rPr>
              <a:t>Физическое</a:t>
            </a:r>
          </a:p>
          <a:p>
            <a:r>
              <a:rPr lang="ru-RU" dirty="0" smtClean="0">
                <a:latin typeface="Constantia" pitchFamily="18" charset="0"/>
              </a:rPr>
              <a:t>Нравственное</a:t>
            </a:r>
            <a:endParaRPr lang="ru-RU" dirty="0">
              <a:latin typeface="Constantia" pitchFamily="18" charset="0"/>
            </a:endParaRPr>
          </a:p>
        </p:txBody>
      </p:sp>
      <p:pic>
        <p:nvPicPr>
          <p:cNvPr id="4099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52"/>
            <a:ext cx="9025246" cy="6484983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1000">
    <p:wedge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8229600" cy="538164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Духовно-нравственное воспитание 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  <a:cs typeface="Times New Roman" pitchFamily="18" charset="0"/>
              </a:rPr>
              <a:t>целенаправленное систематическое воздействие на сознание, чувства и поведения  воспитанников с целью формирования у них нравственных качеств, соответствующих требованиям общественной морали.</a:t>
            </a:r>
          </a:p>
          <a:p>
            <a:pPr algn="ctr">
              <a:buNone/>
            </a:pPr>
            <a:endParaRPr lang="ru-RU" sz="2400" b="1" dirty="0" smtClean="0"/>
          </a:p>
          <a:p>
            <a:pPr algn="ctr">
              <a:buNone/>
            </a:pPr>
            <a:r>
              <a:rPr lang="ru-RU" sz="2400" b="1" dirty="0" smtClean="0"/>
              <a:t>Задачи  духовно-нравственного воспитания  детей</a:t>
            </a:r>
            <a:endParaRPr lang="ru-RU" sz="2400" dirty="0" smtClean="0">
              <a:solidFill>
                <a:schemeClr val="tx1">
                  <a:lumMod val="95000"/>
                </a:schemeClr>
              </a:solidFill>
              <a:cs typeface="Times New Roman" pitchFamily="18" charset="0"/>
            </a:endParaRPr>
          </a:p>
          <a:p>
            <a:pPr marL="457200" lvl="0" indent="-457200">
              <a:spcBef>
                <a:spcPct val="20000"/>
              </a:spcBef>
              <a:buClrTx/>
              <a:buSzTx/>
              <a:buFont typeface="+mj-lt"/>
              <a:buAutoNum type="arabicPeriod"/>
            </a:pPr>
            <a:r>
              <a:rPr lang="ru-RU" sz="2400" dirty="0" smtClean="0"/>
              <a:t>Воспитывать дружеские взаимоотношения между детьми; привычку сообща играть, трудиться, заниматься; стремление радовать старших хорошими поступкам.</a:t>
            </a:r>
          </a:p>
          <a:p>
            <a:pPr marL="457200" lvl="0" indent="-457200">
              <a:spcBef>
                <a:spcPct val="20000"/>
              </a:spcBef>
              <a:buClrTx/>
              <a:buSzTx/>
              <a:buFont typeface="+mj-lt"/>
              <a:buAutoNum type="arabicPeriod"/>
            </a:pPr>
            <a:r>
              <a:rPr lang="ru-RU" sz="2400" dirty="0" smtClean="0"/>
              <a:t>Воспитывать уважительное отношение к окружающим.</a:t>
            </a:r>
            <a:br>
              <a:rPr lang="ru-RU" sz="2400" dirty="0" smtClean="0"/>
            </a:br>
            <a:r>
              <a:rPr lang="ru-RU" sz="2400" dirty="0" smtClean="0"/>
              <a:t>   Учить заботиться о младших, помогать им, защищать тех, кто слабее. Формировать у детей такие качества, как сочувствие, отзывчивость.</a:t>
            </a:r>
          </a:p>
          <a:p>
            <a:pPr marL="457200" lvl="0" indent="-457200">
              <a:spcBef>
                <a:spcPct val="20000"/>
              </a:spcBef>
              <a:buClrTx/>
              <a:buSzTx/>
              <a:buFont typeface="+mj-lt"/>
              <a:buAutoNum type="arabicPeriod"/>
            </a:pPr>
            <a:r>
              <a:rPr lang="ru-RU" sz="2400" dirty="0" smtClean="0"/>
              <a:t>Продолжать обогащать словарь детей вежливыми словами («здравствуйте», «до свидания», «пожалуйста», «извините», «спасибо» и т. д.). Показать значение родного языка в формировании основ нравственности.</a:t>
            </a:r>
          </a:p>
          <a:p>
            <a:pPr marL="457200" lvl="0" indent="-457200">
              <a:spcBef>
                <a:spcPct val="20000"/>
              </a:spcBef>
              <a:buClrTx/>
              <a:buSzTx/>
              <a:buFont typeface="+mj-lt"/>
              <a:buAutoNum type="arabicPeriod"/>
            </a:pPr>
            <a:r>
              <a:rPr lang="ru-RU" sz="2400" dirty="0" smtClean="0"/>
              <a:t>Формировать умение оценивать свои поступки и поступки других людей. Развивать стремление детей выражать свое отношение к окружающему, самостоятельно находить для этого различные речевые средства.</a:t>
            </a:r>
          </a:p>
          <a:p>
            <a:pPr marL="457200" lvl="0" indent="-457200">
              <a:spcBef>
                <a:spcPct val="20000"/>
              </a:spcBef>
              <a:buClrTx/>
              <a:buSzTx/>
              <a:buFont typeface="+mj-lt"/>
              <a:buAutoNum type="arabicPeriod"/>
            </a:pPr>
            <a:r>
              <a:rPr lang="ru-RU" sz="2400" dirty="0" smtClean="0"/>
              <a:t>Воспитывать бережное отношение к растительному миру.</a:t>
            </a:r>
          </a:p>
          <a:p>
            <a:pPr>
              <a:buNone/>
            </a:pPr>
            <a:endParaRPr lang="ru-RU" sz="2400" dirty="0" smtClean="0">
              <a:solidFill>
                <a:schemeClr val="tx1">
                  <a:lumMod val="95000"/>
                </a:schemeClr>
              </a:solidFill>
              <a:cs typeface="Times New Roman" pitchFamily="18" charset="0"/>
            </a:endParaRPr>
          </a:p>
          <a:p>
            <a:pPr marL="342900" lvl="0" indent="-342900" algn="just">
              <a:spcBef>
                <a:spcPct val="20000"/>
              </a:spcBef>
              <a:buClrTx/>
              <a:buSzTx/>
              <a:buNone/>
            </a:pPr>
            <a:endParaRPr lang="ru-RU" sz="3200" i="1" dirty="0" smtClean="0">
              <a:solidFill>
                <a:prstClr val="black"/>
              </a:solidFill>
              <a:latin typeface="Calibri"/>
            </a:endParaRPr>
          </a:p>
          <a:p>
            <a:pPr marL="342900" lvl="0" indent="-342900" algn="just">
              <a:spcBef>
                <a:spcPct val="20000"/>
              </a:spcBef>
              <a:buClrTx/>
              <a:buSzTx/>
              <a:buNone/>
            </a:pPr>
            <a:endParaRPr lang="ru-RU" sz="3200" dirty="0">
              <a:solidFill>
                <a:prstClr val="black"/>
              </a:solidFill>
              <a:latin typeface="Calibri"/>
            </a:endParaRPr>
          </a:p>
          <a:p>
            <a:pPr>
              <a:buNone/>
            </a:pPr>
            <a:endParaRPr lang="ru-RU" sz="2400" dirty="0"/>
          </a:p>
        </p:txBody>
      </p:sp>
      <p:pic>
        <p:nvPicPr>
          <p:cNvPr id="8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6" y="142852"/>
            <a:ext cx="9239592" cy="6484983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25000">
    <p:wedge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8229600" cy="5763344"/>
          </a:xfrm>
        </p:spPr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3200" dirty="0" smtClean="0"/>
              <a:t>«Нравственное поведение»</a:t>
            </a:r>
          </a:p>
          <a:p>
            <a:pPr marL="0" indent="0" algn="ctr">
              <a:buNone/>
            </a:pPr>
            <a:r>
              <a:rPr lang="ru-RU" sz="3200" dirty="0" smtClean="0"/>
              <a:t>=</a:t>
            </a:r>
          </a:p>
          <a:p>
            <a:pPr marL="0" indent="0" algn="ctr">
              <a:buNone/>
            </a:pPr>
            <a:r>
              <a:rPr lang="ru-RU" sz="3200" dirty="0" smtClean="0"/>
              <a:t>«Культура поведения»</a:t>
            </a: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Выгнутая вверх стрелка 3"/>
          <p:cNvSpPr/>
          <p:nvPr/>
        </p:nvSpPr>
        <p:spPr>
          <a:xfrm rot="5400000">
            <a:off x="7065988" y="2807220"/>
            <a:ext cx="1216152" cy="7315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 rot="16200000">
            <a:off x="873300" y="2748916"/>
            <a:ext cx="1216152" cy="731520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025246" cy="64849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11275693"/>
      </p:ext>
    </p:extLst>
  </p:cSld>
  <p:clrMapOvr>
    <a:masterClrMapping/>
  </p:clrMapOvr>
  <p:transition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E9FA"/>
                                      </p:to>
                                    </p:animClr>
                                    <p:animClr clrSpc="rgb">
                                      <p:cBhvr>
                                        <p:cTn id="7" dur="2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E9FA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6" dur="2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E9FA"/>
                                      </p:to>
                                    </p:animClr>
                                    <p:animClr clrSpc="rgb">
                                      <p:cBhvr>
                                        <p:cTn id="17" dur="2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E9FA"/>
                                      </p:to>
                                    </p:animClr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6" dur="2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4E9FA"/>
                                      </p:to>
                                    </p:animClr>
                                    <p:animClr clrSpc="rgb">
                                      <p:cBhvr>
                                        <p:cTn id="27" dur="2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E9FA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0324" y="-96493"/>
            <a:ext cx="9678670" cy="695449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Нравственные навыки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sz="quarter" idx="1"/>
          </p:nvPr>
        </p:nvSpPr>
        <p:spPr>
          <a:xfrm>
            <a:off x="428596" y="1447800"/>
            <a:ext cx="4234844" cy="505303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900" b="1" dirty="0" smtClean="0"/>
              <a:t>Воспитание нравственных навыков</a:t>
            </a:r>
            <a:r>
              <a:rPr lang="ru-RU" sz="2900" dirty="0" smtClean="0"/>
              <a:t> — важнейшее звено формирования нравственного поведения. Складывающиеся нравственные привычки ребенка отражаются прежде всего на его культуре поведения, внешнем облике, речи, на его отношении к вещам, на характере общения с окружающими людьми. </a:t>
            </a:r>
            <a:r>
              <a:rPr lang="ru-RU" sz="2900" b="1" dirty="0" smtClean="0"/>
              <a:t>Умения и навыки  </a:t>
            </a:r>
            <a:r>
              <a:rPr lang="ru-RU" sz="2900" dirty="0" smtClean="0"/>
              <a:t>позволяют поддерживать общий порядок в режиме дня, укладе жизни семьи, дома, в установлении правильных взаимоотношений ребенка со взрослыми и сверстниками. </a:t>
            </a:r>
          </a:p>
          <a:p>
            <a:pPr marL="0" indent="0">
              <a:buNone/>
            </a:pPr>
            <a:r>
              <a:rPr lang="ru-RU" dirty="0" smtClean="0"/>
              <a:t>   </a:t>
            </a:r>
            <a:r>
              <a:rPr lang="ru-RU" sz="1000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Оля\Desktop\мама\IMG_20180413_1550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214422"/>
            <a:ext cx="4048154" cy="2428892"/>
          </a:xfrm>
          <a:prstGeom prst="rect">
            <a:avLst/>
          </a:prstGeom>
          <a:noFill/>
        </p:spPr>
      </p:pic>
      <p:pic>
        <p:nvPicPr>
          <p:cNvPr id="1027" name="Picture 3" descr="C:\Users\Оля\Desktop\мама\IMG_20180316_1134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771882"/>
            <a:ext cx="4214842" cy="2543225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5000">
    <p:wedge/>
    <p:sndAc>
      <p:stSnd>
        <p:snd r:embed="rId2" name="type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/>
          </a:bodyPr>
          <a:lstStyle/>
          <a:p>
            <a:r>
              <a:rPr lang="ru-RU" sz="3800" b="1" i="1" dirty="0" smtClean="0">
                <a:solidFill>
                  <a:schemeClr val="tx1"/>
                </a:solidFill>
              </a:rPr>
              <a:t>                      </a:t>
            </a:r>
            <a:r>
              <a:rPr lang="ru-RU" sz="3200" b="1" i="1" dirty="0" smtClean="0">
                <a:solidFill>
                  <a:schemeClr val="tx1"/>
                </a:solidFill>
              </a:rPr>
              <a:t>Личный пример</a:t>
            </a:r>
            <a:endParaRPr lang="ru-RU" sz="3200" b="1" i="1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3312368" cy="2160240"/>
          </a:xfrm>
        </p:spPr>
      </p:pic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644008" y="1268760"/>
            <a:ext cx="4059936" cy="49712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Огромное значение имеет пример родителей, их труд, знания, идейные установки, моральный облик. У старших дети учатся всем бытовым навыкам и навыкам, выражающим вежливое и предупредительное отношение к другим людям.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789040"/>
            <a:ext cx="2619375" cy="2088232"/>
          </a:xfrm>
          <a:prstGeom prst="rect">
            <a:avLst/>
          </a:prstGeom>
        </p:spPr>
      </p:pic>
      <p:pic>
        <p:nvPicPr>
          <p:cNvPr id="7" name="Picture 3" descr="C:\Users\Оля\Desktop\мама\картинки\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42852"/>
            <a:ext cx="9025246" cy="6484983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15000">
    <p:wedge/>
    <p:sndAc>
      <p:stSnd>
        <p:snd r:embed="rId2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1377</TotalTime>
  <Words>489</Words>
  <Application>Microsoft Office PowerPoint</Application>
  <PresentationFormat>Экран (4:3)</PresentationFormat>
  <Paragraphs>121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Справедливость</vt:lpstr>
      <vt:lpstr>    Духовно-нравственное воспитание и формирование культуры поведения детей дошкольного возраста</vt:lpstr>
      <vt:lpstr>   Актуальность:</vt:lpstr>
      <vt:lpstr>Слайд 3</vt:lpstr>
      <vt:lpstr>Слайд 4</vt:lpstr>
      <vt:lpstr>Слайд 5</vt:lpstr>
      <vt:lpstr>Слайд 6</vt:lpstr>
      <vt:lpstr>Слайд 7</vt:lpstr>
      <vt:lpstr>Нравственные навыки</vt:lpstr>
      <vt:lpstr>                      Личный пример</vt:lpstr>
      <vt:lpstr>Компоненты культуры поведения:</vt:lpstr>
      <vt:lpstr>  Культурно-гигиенические навыки и привычки: </vt:lpstr>
      <vt:lpstr>Слайд 12</vt:lpstr>
      <vt:lpstr>Культура деятельности:</vt:lpstr>
      <vt:lpstr>Слайд 14</vt:lpstr>
      <vt:lpstr>Культура общения:</vt:lpstr>
      <vt:lpstr>Слайд 16</vt:lpstr>
      <vt:lpstr>Игра - как основной вид деятельности</vt:lpstr>
      <vt:lpstr>Слайд 18</vt:lpstr>
      <vt:lpstr>Эффективным методом уточнения духовно-нравственных представлений дошкольников является  этическая беседа.  </vt:lpstr>
      <vt:lpstr>Беседы: </vt:lpstr>
      <vt:lpstr>Семья –главный воспитатель духовно-нравственности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Нравственное воспитание дошкольников 3-4 лет </dc:title>
  <dc:creator>МДОУ Каменки</dc:creator>
  <cp:lastModifiedBy>Оля</cp:lastModifiedBy>
  <cp:revision>153</cp:revision>
  <dcterms:created xsi:type="dcterms:W3CDTF">2015-02-11T16:39:50Z</dcterms:created>
  <dcterms:modified xsi:type="dcterms:W3CDTF">2018-04-22T07:35:49Z</dcterms:modified>
</cp:coreProperties>
</file>